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71" r:id="rId6"/>
    <p:sldId id="266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E030DBB-6DE6-4921-ACA5-9308DCB9D3B0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5384490-1E80-4BAA-B1D1-667B62CE3A78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Geodesy</a:t>
            </a:r>
            <a:endParaRPr lang="ar-EG" sz="60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08578"/>
            <a:ext cx="3816424" cy="392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600" b="1" dirty="0" smtClean="0">
                <a:solidFill>
                  <a:srgbClr val="FF0000"/>
                </a:solidFill>
              </a:rPr>
              <a:t>Auxiliary plane triangle</a:t>
            </a:r>
            <a:endParaRPr lang="ar-EG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sz="2400" b="1" dirty="0" smtClean="0"/>
              <a:t>After reducing observations taken on the earth’s surface to the </a:t>
            </a:r>
          </a:p>
          <a:p>
            <a:pPr algn="ctr" rtl="0">
              <a:buNone/>
            </a:pPr>
            <a:r>
              <a:rPr lang="en-US" sz="2400" b="1" dirty="0" smtClean="0"/>
              <a:t>reference ellipsoid, a group of connected triangles are solved as </a:t>
            </a:r>
          </a:p>
          <a:p>
            <a:pPr algn="ctr" rtl="0">
              <a:buNone/>
            </a:pPr>
            <a:r>
              <a:rPr lang="en-US" sz="2400" b="1" dirty="0" smtClean="0"/>
              <a:t>plane triangles using the following relationship between sides </a:t>
            </a:r>
          </a:p>
          <a:p>
            <a:pPr algn="ctr" rtl="0">
              <a:buNone/>
            </a:pPr>
            <a:r>
              <a:rPr lang="en-US" sz="2400" b="1" dirty="0" smtClean="0"/>
              <a:t>and angles:</a:t>
            </a:r>
          </a:p>
          <a:p>
            <a:pPr algn="ctr" rtl="0">
              <a:buNone/>
            </a:pPr>
            <a:r>
              <a:rPr lang="en-US" sz="2400" b="1" dirty="0" smtClean="0"/>
              <a:t>a/b =sin A/</a:t>
            </a:r>
            <a:r>
              <a:rPr lang="en-US" sz="2400" b="1" dirty="0" err="1" smtClean="0"/>
              <a:t>sinB</a:t>
            </a:r>
            <a:r>
              <a:rPr lang="en-US" sz="2400" b="1" dirty="0" smtClean="0"/>
              <a:t>, b/c = </a:t>
            </a:r>
            <a:r>
              <a:rPr lang="en-US" sz="2400" b="1" dirty="0" err="1" smtClean="0"/>
              <a:t>sinB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sinC</a:t>
            </a:r>
            <a:r>
              <a:rPr lang="en-US" sz="2400" b="1" dirty="0" smtClean="0"/>
              <a:t> and c/a = </a:t>
            </a:r>
            <a:r>
              <a:rPr lang="en-US" sz="2400" b="1" dirty="0" err="1" smtClean="0"/>
              <a:t>sinC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sinA</a:t>
            </a:r>
            <a:endParaRPr lang="en-US" sz="2400" b="1" dirty="0" smtClean="0"/>
          </a:p>
          <a:p>
            <a:pPr algn="ctr" rtl="0">
              <a:buNone/>
            </a:pPr>
            <a:endParaRPr lang="en-US" sz="2400" b="1" dirty="0" smtClean="0"/>
          </a:p>
          <a:p>
            <a:pPr algn="ctr" rtl="0">
              <a:buNone/>
            </a:pPr>
            <a:r>
              <a:rPr lang="en-US" sz="2400" b="1" dirty="0" smtClean="0"/>
              <a:t>The </a:t>
            </a:r>
            <a:r>
              <a:rPr lang="en-US" sz="2400" b="1" dirty="0" err="1" smtClean="0"/>
              <a:t>Legender’s</a:t>
            </a:r>
            <a:r>
              <a:rPr lang="en-US" sz="2400" b="1" dirty="0" smtClean="0"/>
              <a:t> theory states that the spherical triangle is </a:t>
            </a:r>
          </a:p>
          <a:p>
            <a:pPr algn="ctr" rtl="0">
              <a:buNone/>
            </a:pPr>
            <a:r>
              <a:rPr lang="en-US" sz="2400" b="1" dirty="0" smtClean="0"/>
              <a:t>equivalent to a plane triangle where the lengths of sides in </a:t>
            </a:r>
          </a:p>
          <a:p>
            <a:pPr algn="ctr" rtl="0">
              <a:buNone/>
            </a:pPr>
            <a:r>
              <a:rPr lang="en-US" sz="2400" b="1" dirty="0" smtClean="0"/>
              <a:t>both triangles are equals while the angles are differ from each </a:t>
            </a:r>
          </a:p>
          <a:p>
            <a:pPr algn="ctr" rtl="0">
              <a:buNone/>
            </a:pPr>
            <a:r>
              <a:rPr lang="en-US" sz="2400" b="1" dirty="0" smtClean="0"/>
              <a:t>other by 1/3 of the spherical excess as follows:</a:t>
            </a:r>
            <a:endParaRPr lang="ar-EG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dirty="0" smtClean="0"/>
              <a:t> 				C</a:t>
            </a:r>
          </a:p>
          <a:p>
            <a:pPr algn="l" rtl="0">
              <a:buNone/>
            </a:pPr>
            <a:r>
              <a:rPr lang="en-US" dirty="0" smtClean="0"/>
              <a:t>                                 </a:t>
            </a:r>
          </a:p>
          <a:p>
            <a:pPr algn="l" rtl="0">
              <a:buNone/>
            </a:pPr>
            <a:r>
              <a:rPr lang="en-US" dirty="0" smtClean="0"/>
              <a:t>			            </a:t>
            </a:r>
            <a:r>
              <a:rPr lang="el-GR" dirty="0" smtClean="0"/>
              <a:t>γ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                   </a:t>
            </a:r>
            <a:r>
              <a:rPr lang="el-GR" dirty="0" smtClean="0"/>
              <a:t>α</a:t>
            </a:r>
            <a:r>
              <a:rPr lang="en-US" dirty="0" smtClean="0"/>
              <a:t>               </a:t>
            </a:r>
            <a:r>
              <a:rPr lang="el-GR" dirty="0" smtClean="0"/>
              <a:t>γ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          A                            B</a:t>
            </a:r>
          </a:p>
          <a:p>
            <a:pPr algn="ctr" rtl="0">
              <a:buNone/>
            </a:pPr>
            <a:endParaRPr lang="en-US" dirty="0" smtClean="0"/>
          </a:p>
          <a:p>
            <a:pPr algn="ctr" rtl="0">
              <a:buNone/>
            </a:pPr>
            <a:r>
              <a:rPr lang="en-US" b="1" dirty="0" smtClean="0"/>
              <a:t>A = </a:t>
            </a:r>
            <a:r>
              <a:rPr lang="el-GR" b="1" dirty="0" smtClean="0"/>
              <a:t>α</a:t>
            </a:r>
            <a:r>
              <a:rPr lang="en-US" b="1" dirty="0" smtClean="0"/>
              <a:t> - E/3, B= </a:t>
            </a:r>
            <a:r>
              <a:rPr lang="el-GR" b="1" dirty="0" smtClean="0"/>
              <a:t>β</a:t>
            </a:r>
            <a:r>
              <a:rPr lang="en-US" b="1" dirty="0" smtClean="0"/>
              <a:t> - E/3 and C= </a:t>
            </a:r>
            <a:r>
              <a:rPr lang="el-GR" b="1" dirty="0" smtClean="0"/>
              <a:t>γ</a:t>
            </a:r>
            <a:r>
              <a:rPr lang="en-US" b="1" dirty="0" smtClean="0"/>
              <a:t> - E/3</a:t>
            </a:r>
          </a:p>
          <a:p>
            <a:pPr algn="ctr" rtl="0">
              <a:buNone/>
            </a:pPr>
            <a:endParaRPr lang="en-US" b="1" dirty="0" smtClean="0"/>
          </a:p>
          <a:p>
            <a:pPr algn="ctr" rtl="0">
              <a:buNone/>
            </a:pPr>
            <a:r>
              <a:rPr lang="en-US" sz="2800" b="1" dirty="0" smtClean="0"/>
              <a:t>Firstly, observations must be reduced to ellipsoidal </a:t>
            </a:r>
          </a:p>
          <a:p>
            <a:pPr algn="ctr" rtl="0">
              <a:buNone/>
            </a:pPr>
            <a:r>
              <a:rPr lang="en-US" sz="2800" b="1" dirty="0" smtClean="0"/>
              <a:t>surface and E is computed as a function’s of the </a:t>
            </a:r>
          </a:p>
          <a:p>
            <a:pPr algn="ctr" rtl="0">
              <a:buNone/>
            </a:pPr>
            <a:r>
              <a:rPr lang="en-US" sz="2800" b="1" dirty="0" smtClean="0"/>
              <a:t>triangle’s sides’ lengths.</a:t>
            </a:r>
            <a:endParaRPr lang="ar-EG" sz="2800" b="1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123728" y="1412776"/>
            <a:ext cx="1368152" cy="11521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91880" y="1412776"/>
            <a:ext cx="1080120" cy="108012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123728" y="2492896"/>
            <a:ext cx="2448272" cy="7200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2195736" y="1412776"/>
            <a:ext cx="2376264" cy="2016224"/>
          </a:xfrm>
          <a:prstGeom prst="arc">
            <a:avLst>
              <a:gd name="adj1" fmla="val 16200000"/>
              <a:gd name="adj2" fmla="val 15841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3" name="Freeform 32"/>
          <p:cNvSpPr/>
          <p:nvPr/>
        </p:nvSpPr>
        <p:spPr>
          <a:xfrm>
            <a:off x="2169994" y="1446663"/>
            <a:ext cx="1323833" cy="1139587"/>
          </a:xfrm>
          <a:custGeom>
            <a:avLst/>
            <a:gdLst>
              <a:gd name="connsiteX0" fmla="*/ 1323833 w 1323833"/>
              <a:gd name="connsiteY0" fmla="*/ 0 h 1139587"/>
              <a:gd name="connsiteX1" fmla="*/ 955343 w 1323833"/>
              <a:gd name="connsiteY1" fmla="*/ 13647 h 1139587"/>
              <a:gd name="connsiteX2" fmla="*/ 682388 w 1323833"/>
              <a:gd name="connsiteY2" fmla="*/ 136477 h 1139587"/>
              <a:gd name="connsiteX3" fmla="*/ 368490 w 1323833"/>
              <a:gd name="connsiteY3" fmla="*/ 341194 h 1139587"/>
              <a:gd name="connsiteX4" fmla="*/ 232012 w 1323833"/>
              <a:gd name="connsiteY4" fmla="*/ 504967 h 1139587"/>
              <a:gd name="connsiteX5" fmla="*/ 150125 w 1323833"/>
              <a:gd name="connsiteY5" fmla="*/ 655092 h 1139587"/>
              <a:gd name="connsiteX6" fmla="*/ 68239 w 1323833"/>
              <a:gd name="connsiteY6" fmla="*/ 900752 h 1139587"/>
              <a:gd name="connsiteX7" fmla="*/ 13648 w 1323833"/>
              <a:gd name="connsiteY7" fmla="*/ 1105468 h 1139587"/>
              <a:gd name="connsiteX8" fmla="*/ 0 w 1323833"/>
              <a:gd name="connsiteY8" fmla="*/ 1105468 h 1139587"/>
              <a:gd name="connsiteX9" fmla="*/ 0 w 1323833"/>
              <a:gd name="connsiteY9" fmla="*/ 1105468 h 113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3833" h="1139587">
                <a:moveTo>
                  <a:pt x="1323833" y="0"/>
                </a:moveTo>
                <a:lnTo>
                  <a:pt x="955343" y="13647"/>
                </a:lnTo>
                <a:cubicBezTo>
                  <a:pt x="848436" y="36393"/>
                  <a:pt x="780197" y="81886"/>
                  <a:pt x="682388" y="136477"/>
                </a:cubicBezTo>
                <a:cubicBezTo>
                  <a:pt x="584579" y="191068"/>
                  <a:pt x="443553" y="279779"/>
                  <a:pt x="368490" y="341194"/>
                </a:cubicBezTo>
                <a:cubicBezTo>
                  <a:pt x="293427" y="402609"/>
                  <a:pt x="268406" y="452651"/>
                  <a:pt x="232012" y="504967"/>
                </a:cubicBezTo>
                <a:cubicBezTo>
                  <a:pt x="195618" y="557283"/>
                  <a:pt x="177421" y="589128"/>
                  <a:pt x="150125" y="655092"/>
                </a:cubicBezTo>
                <a:cubicBezTo>
                  <a:pt x="122830" y="721056"/>
                  <a:pt x="90985" y="825689"/>
                  <a:pt x="68239" y="900752"/>
                </a:cubicBezTo>
                <a:cubicBezTo>
                  <a:pt x="45493" y="975815"/>
                  <a:pt x="25021" y="1071349"/>
                  <a:pt x="13648" y="1105468"/>
                </a:cubicBezTo>
                <a:cubicBezTo>
                  <a:pt x="2275" y="1139587"/>
                  <a:pt x="0" y="1105468"/>
                  <a:pt x="0" y="1105468"/>
                </a:cubicBezTo>
                <a:lnTo>
                  <a:pt x="0" y="1105468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4" name="Freeform 33"/>
          <p:cNvSpPr/>
          <p:nvPr/>
        </p:nvSpPr>
        <p:spPr>
          <a:xfrm>
            <a:off x="2074459" y="2511188"/>
            <a:ext cx="2483893" cy="514066"/>
          </a:xfrm>
          <a:custGeom>
            <a:avLst/>
            <a:gdLst>
              <a:gd name="connsiteX0" fmla="*/ 2483893 w 2483893"/>
              <a:gd name="connsiteY0" fmla="*/ 0 h 514066"/>
              <a:gd name="connsiteX1" fmla="*/ 2361063 w 2483893"/>
              <a:gd name="connsiteY1" fmla="*/ 163773 h 514066"/>
              <a:gd name="connsiteX2" fmla="*/ 1910687 w 2483893"/>
              <a:gd name="connsiteY2" fmla="*/ 259308 h 514066"/>
              <a:gd name="connsiteX3" fmla="*/ 1078174 w 2483893"/>
              <a:gd name="connsiteY3" fmla="*/ 300251 h 514066"/>
              <a:gd name="connsiteX4" fmla="*/ 573207 w 2483893"/>
              <a:gd name="connsiteY4" fmla="*/ 272955 h 514066"/>
              <a:gd name="connsiteX5" fmla="*/ 81887 w 2483893"/>
              <a:gd name="connsiteY5" fmla="*/ 40943 h 514066"/>
              <a:gd name="connsiteX6" fmla="*/ 81887 w 2483893"/>
              <a:gd name="connsiteY6" fmla="*/ 27296 h 51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3893" h="514066">
                <a:moveTo>
                  <a:pt x="2483893" y="0"/>
                </a:moveTo>
                <a:cubicBezTo>
                  <a:pt x="2470245" y="60277"/>
                  <a:pt x="2456597" y="120555"/>
                  <a:pt x="2361063" y="163773"/>
                </a:cubicBezTo>
                <a:cubicBezTo>
                  <a:pt x="2265529" y="206991"/>
                  <a:pt x="2124502" y="236562"/>
                  <a:pt x="1910687" y="259308"/>
                </a:cubicBezTo>
                <a:cubicBezTo>
                  <a:pt x="1696872" y="282054"/>
                  <a:pt x="1301087" y="297977"/>
                  <a:pt x="1078174" y="300251"/>
                </a:cubicBezTo>
                <a:cubicBezTo>
                  <a:pt x="855261" y="302525"/>
                  <a:pt x="739255" y="316173"/>
                  <a:pt x="573207" y="272955"/>
                </a:cubicBezTo>
                <a:cubicBezTo>
                  <a:pt x="407159" y="229737"/>
                  <a:pt x="163774" y="81886"/>
                  <a:pt x="81887" y="40943"/>
                </a:cubicBezTo>
                <a:cubicBezTo>
                  <a:pt x="0" y="0"/>
                  <a:pt x="134203" y="514066"/>
                  <a:pt x="81887" y="27296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6" name="Freeform 35"/>
          <p:cNvSpPr/>
          <p:nvPr/>
        </p:nvSpPr>
        <p:spPr>
          <a:xfrm>
            <a:off x="2265528" y="2197290"/>
            <a:ext cx="329821" cy="584579"/>
          </a:xfrm>
          <a:custGeom>
            <a:avLst/>
            <a:gdLst>
              <a:gd name="connsiteX0" fmla="*/ 0 w 329821"/>
              <a:gd name="connsiteY0" fmla="*/ 0 h 584579"/>
              <a:gd name="connsiteX1" fmla="*/ 218365 w 329821"/>
              <a:gd name="connsiteY1" fmla="*/ 204716 h 584579"/>
              <a:gd name="connsiteX2" fmla="*/ 313899 w 329821"/>
              <a:gd name="connsiteY2" fmla="*/ 423080 h 584579"/>
              <a:gd name="connsiteX3" fmla="*/ 313899 w 329821"/>
              <a:gd name="connsiteY3" fmla="*/ 559558 h 584579"/>
              <a:gd name="connsiteX4" fmla="*/ 327547 w 329821"/>
              <a:gd name="connsiteY4" fmla="*/ 573206 h 58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821" h="584579">
                <a:moveTo>
                  <a:pt x="0" y="0"/>
                </a:moveTo>
                <a:cubicBezTo>
                  <a:pt x="83024" y="67101"/>
                  <a:pt x="166049" y="134203"/>
                  <a:pt x="218365" y="204716"/>
                </a:cubicBezTo>
                <a:cubicBezTo>
                  <a:pt x="270682" y="275229"/>
                  <a:pt x="297977" y="363940"/>
                  <a:pt x="313899" y="423080"/>
                </a:cubicBezTo>
                <a:cubicBezTo>
                  <a:pt x="329821" y="482220"/>
                  <a:pt x="311624" y="534537"/>
                  <a:pt x="313899" y="559558"/>
                </a:cubicBezTo>
                <a:cubicBezTo>
                  <a:pt x="316174" y="584579"/>
                  <a:pt x="327547" y="573206"/>
                  <a:pt x="327547" y="573206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7" name="Freeform 36"/>
          <p:cNvSpPr/>
          <p:nvPr/>
        </p:nvSpPr>
        <p:spPr>
          <a:xfrm>
            <a:off x="3138985" y="1501254"/>
            <a:ext cx="764275" cy="254758"/>
          </a:xfrm>
          <a:custGeom>
            <a:avLst/>
            <a:gdLst>
              <a:gd name="connsiteX0" fmla="*/ 764275 w 764275"/>
              <a:gd name="connsiteY0" fmla="*/ 68239 h 254758"/>
              <a:gd name="connsiteX1" fmla="*/ 464024 w 764275"/>
              <a:gd name="connsiteY1" fmla="*/ 232012 h 254758"/>
              <a:gd name="connsiteX2" fmla="*/ 327546 w 764275"/>
              <a:gd name="connsiteY2" fmla="*/ 204716 h 254758"/>
              <a:gd name="connsiteX3" fmla="*/ 136478 w 764275"/>
              <a:gd name="connsiteY3" fmla="*/ 177421 h 254758"/>
              <a:gd name="connsiteX4" fmla="*/ 40943 w 764275"/>
              <a:gd name="connsiteY4" fmla="*/ 81886 h 254758"/>
              <a:gd name="connsiteX5" fmla="*/ 0 w 764275"/>
              <a:gd name="connsiteY5" fmla="*/ 0 h 254758"/>
              <a:gd name="connsiteX6" fmla="*/ 0 w 764275"/>
              <a:gd name="connsiteY6" fmla="*/ 0 h 254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4275" h="254758">
                <a:moveTo>
                  <a:pt x="764275" y="68239"/>
                </a:moveTo>
                <a:cubicBezTo>
                  <a:pt x="650543" y="138752"/>
                  <a:pt x="536812" y="209266"/>
                  <a:pt x="464024" y="232012"/>
                </a:cubicBezTo>
                <a:cubicBezTo>
                  <a:pt x="391236" y="254758"/>
                  <a:pt x="382137" y="213814"/>
                  <a:pt x="327546" y="204716"/>
                </a:cubicBezTo>
                <a:cubicBezTo>
                  <a:pt x="272955" y="195618"/>
                  <a:pt x="184245" y="197893"/>
                  <a:pt x="136478" y="177421"/>
                </a:cubicBezTo>
                <a:cubicBezTo>
                  <a:pt x="88711" y="156949"/>
                  <a:pt x="63689" y="111456"/>
                  <a:pt x="40943" y="81886"/>
                </a:cubicBezTo>
                <a:cubicBezTo>
                  <a:pt x="18197" y="52316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9" name="Freeform 38"/>
          <p:cNvSpPr/>
          <p:nvPr/>
        </p:nvSpPr>
        <p:spPr>
          <a:xfrm>
            <a:off x="4196687" y="2197290"/>
            <a:ext cx="361665" cy="1041779"/>
          </a:xfrm>
          <a:custGeom>
            <a:avLst/>
            <a:gdLst>
              <a:gd name="connsiteX0" fmla="*/ 361665 w 361665"/>
              <a:gd name="connsiteY0" fmla="*/ 0 h 1041779"/>
              <a:gd name="connsiteX1" fmla="*/ 47767 w 361665"/>
              <a:gd name="connsiteY1" fmla="*/ 136477 h 1041779"/>
              <a:gd name="connsiteX2" fmla="*/ 75062 w 361665"/>
              <a:gd name="connsiteY2" fmla="*/ 491319 h 1041779"/>
              <a:gd name="connsiteX3" fmla="*/ 116006 w 361665"/>
              <a:gd name="connsiteY3" fmla="*/ 545910 h 1041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665" h="1041779">
                <a:moveTo>
                  <a:pt x="361665" y="0"/>
                </a:moveTo>
                <a:cubicBezTo>
                  <a:pt x="228599" y="27295"/>
                  <a:pt x="95534" y="54591"/>
                  <a:pt x="47767" y="136477"/>
                </a:cubicBezTo>
                <a:cubicBezTo>
                  <a:pt x="0" y="218364"/>
                  <a:pt x="63689" y="423080"/>
                  <a:pt x="75062" y="491319"/>
                </a:cubicBezTo>
                <a:cubicBezTo>
                  <a:pt x="86435" y="559558"/>
                  <a:pt x="259308" y="1041779"/>
                  <a:pt x="116006" y="54591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568952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8640"/>
            <a:ext cx="7560840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368152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Spherical Excess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ar-E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589240"/>
          </a:xfrm>
        </p:spPr>
        <p:txBody>
          <a:bodyPr>
            <a:normAutofit fontScale="55000" lnSpcReduction="20000"/>
          </a:bodyPr>
          <a:lstStyle/>
          <a:p>
            <a:pPr algn="ctr" rtl="0" fontAlgn="base">
              <a:buNone/>
            </a:pPr>
            <a:r>
              <a:rPr lang="en-US" sz="4400" b="1" dirty="0" smtClean="0"/>
              <a:t>On the plane, the sum of the interior angles of any triangle is </a:t>
            </a:r>
          </a:p>
          <a:p>
            <a:pPr algn="ctr" rtl="0" fontAlgn="base">
              <a:buNone/>
            </a:pPr>
            <a:r>
              <a:rPr lang="en-US" sz="4400" b="1" dirty="0" smtClean="0"/>
              <a:t>exactly 180°. </a:t>
            </a:r>
          </a:p>
          <a:p>
            <a:pPr algn="ctr" rtl="0" fontAlgn="base">
              <a:buNone/>
            </a:pPr>
            <a:endParaRPr lang="en-US" sz="4400" b="1" dirty="0" smtClean="0"/>
          </a:p>
          <a:p>
            <a:pPr algn="ctr" rtl="0" fontAlgn="base">
              <a:buNone/>
            </a:pPr>
            <a:r>
              <a:rPr lang="en-US" sz="4400" b="1" dirty="0" smtClean="0"/>
              <a:t>On a sphere, the corresponding sum is always greater than 180°.</a:t>
            </a:r>
          </a:p>
          <a:p>
            <a:pPr algn="ctr" rtl="0" fontAlgn="base">
              <a:buNone/>
            </a:pPr>
            <a:endParaRPr lang="en-US" sz="4400" b="1" dirty="0" smtClean="0"/>
          </a:p>
          <a:p>
            <a:pPr algn="ctr" rtl="0" fontAlgn="base">
              <a:buNone/>
            </a:pPr>
            <a:r>
              <a:rPr lang="en-US" sz="4400" b="1" dirty="0" smtClean="0"/>
              <a:t> That is, 180° &lt; α + β + γ  </a:t>
            </a:r>
          </a:p>
          <a:p>
            <a:pPr algn="ctr" rtl="0" fontAlgn="base">
              <a:buNone/>
            </a:pPr>
            <a:endParaRPr lang="en-US" sz="4400" b="1" dirty="0" smtClean="0"/>
          </a:p>
          <a:p>
            <a:pPr algn="ctr" rtl="0" fontAlgn="base">
              <a:buNone/>
            </a:pPr>
            <a:r>
              <a:rPr lang="en-US" sz="4400" b="1" dirty="0" smtClean="0"/>
              <a:t>The positive quantity </a:t>
            </a:r>
            <a:r>
              <a:rPr lang="en-US" sz="4400" b="1" i="1" dirty="0" smtClean="0"/>
              <a:t>E</a:t>
            </a:r>
            <a:r>
              <a:rPr lang="en-US" sz="4400" b="1" dirty="0" smtClean="0"/>
              <a:t> = α + β + γ – 180° is called the spherical </a:t>
            </a:r>
          </a:p>
          <a:p>
            <a:pPr algn="ctr" rtl="0" fontAlgn="base">
              <a:buNone/>
            </a:pPr>
            <a:r>
              <a:rPr lang="en-US" sz="4400" b="1" dirty="0" smtClean="0"/>
              <a:t>excess of the triangle.</a:t>
            </a:r>
          </a:p>
          <a:p>
            <a:pPr algn="ctr" rtl="0" fontAlgn="base">
              <a:buNone/>
            </a:pPr>
            <a:endParaRPr lang="en-US" sz="4400" b="1" dirty="0" smtClean="0"/>
          </a:p>
          <a:p>
            <a:pPr algn="ctr" rtl="0" fontAlgn="base">
              <a:buNone/>
            </a:pPr>
            <a:r>
              <a:rPr lang="en-US" sz="4400" b="1" dirty="0" smtClean="0"/>
              <a:t>Since the sides of a spherical triangle are arcs, they can be </a:t>
            </a:r>
          </a:p>
          <a:p>
            <a:pPr algn="ctr" rtl="0" fontAlgn="base">
              <a:buNone/>
            </a:pPr>
            <a:r>
              <a:rPr lang="en-US" sz="4400" b="1" dirty="0" smtClean="0"/>
              <a:t>described as angles, and so we have two kinds of angles: </a:t>
            </a:r>
          </a:p>
          <a:p>
            <a:pPr algn="ctr" rtl="0" fontAlgn="base">
              <a:buNone/>
            </a:pPr>
            <a:endParaRPr lang="en-US" sz="3800" b="1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20"/>
          </a:xfrm>
        </p:spPr>
        <p:txBody>
          <a:bodyPr>
            <a:normAutofit/>
          </a:bodyPr>
          <a:lstStyle/>
          <a:p>
            <a:pPr algn="ctr" rtl="0" fontAlgn="base">
              <a:buNone/>
            </a:pPr>
            <a:r>
              <a:rPr lang="en-US" b="1" dirty="0" smtClean="0"/>
              <a:t>The angles at the vertices of the triangle, </a:t>
            </a:r>
          </a:p>
          <a:p>
            <a:pPr algn="ctr" rtl="0" fontAlgn="base">
              <a:buNone/>
            </a:pPr>
            <a:r>
              <a:rPr lang="en-US" b="1" dirty="0" smtClean="0"/>
              <a:t>formed by the great circles intersecting at the </a:t>
            </a:r>
          </a:p>
          <a:p>
            <a:pPr algn="ctr" rtl="0" fontAlgn="base">
              <a:buNone/>
            </a:pPr>
            <a:r>
              <a:rPr lang="en-US" b="1" dirty="0" smtClean="0"/>
              <a:t>vertices and denoted by Greek letters.</a:t>
            </a:r>
          </a:p>
          <a:p>
            <a:pPr algn="ctr" rtl="0" fontAlgn="base">
              <a:buNone/>
            </a:pPr>
            <a:endParaRPr lang="en-US" b="1" dirty="0" smtClean="0"/>
          </a:p>
          <a:p>
            <a:pPr algn="ctr" rtl="0" fontAlgn="base">
              <a:buNone/>
            </a:pPr>
            <a:r>
              <a:rPr lang="en-US" b="1" dirty="0" smtClean="0"/>
              <a:t>The sides of the triangle, measured by the </a:t>
            </a:r>
          </a:p>
          <a:p>
            <a:pPr algn="ctr" rtl="0" fontAlgn="base">
              <a:buNone/>
            </a:pPr>
            <a:r>
              <a:rPr lang="en-US" b="1" dirty="0" smtClean="0"/>
              <a:t>angle formed by the lines connecting the </a:t>
            </a:r>
          </a:p>
          <a:p>
            <a:pPr algn="ctr" rtl="0" fontAlgn="base">
              <a:buNone/>
            </a:pPr>
            <a:r>
              <a:rPr lang="en-US" b="1" dirty="0" smtClean="0"/>
              <a:t>vertices to the center of the sphere and </a:t>
            </a:r>
          </a:p>
          <a:p>
            <a:pPr algn="ctr" rtl="0" fontAlgn="base">
              <a:buNone/>
            </a:pPr>
            <a:r>
              <a:rPr lang="en-US" b="1" dirty="0" smtClean="0"/>
              <a:t>denoted by lower-case Roman letters.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pherical tri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620688"/>
            <a:ext cx="6696744" cy="5286117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091130" y="2276872"/>
            <a:ext cx="344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γ </a:t>
            </a:r>
            <a:endParaRPr lang="ar-E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77500" lnSpcReduction="20000"/>
          </a:bodyPr>
          <a:lstStyle/>
          <a:p>
            <a:pPr algn="ctr" rtl="0" fontAlgn="base">
              <a:buNone/>
            </a:pPr>
            <a:r>
              <a:rPr lang="en-US" b="1" dirty="0" smtClean="0"/>
              <a:t>The second kind of angle is most interesting. In contrast to </a:t>
            </a:r>
          </a:p>
          <a:p>
            <a:pPr algn="ctr" rtl="0" fontAlgn="base">
              <a:buNone/>
            </a:pPr>
            <a:r>
              <a:rPr lang="en-US" b="1" dirty="0" smtClean="0"/>
              <a:t>plane trigonometry, the sides of a spherical triangle are </a:t>
            </a:r>
          </a:p>
          <a:p>
            <a:pPr algn="ctr" rtl="0" fontAlgn="base">
              <a:buNone/>
            </a:pPr>
            <a:r>
              <a:rPr lang="en-US" b="1" dirty="0" smtClean="0"/>
              <a:t>themselves angles, and so we can take </a:t>
            </a:r>
            <a:r>
              <a:rPr lang="en-US" b="1" dirty="0" err="1" smtClean="0"/>
              <a:t>sines</a:t>
            </a:r>
            <a:r>
              <a:rPr lang="en-US" b="1" dirty="0" smtClean="0"/>
              <a:t> and cosines etc. </a:t>
            </a:r>
          </a:p>
          <a:p>
            <a:pPr algn="ctr" rtl="0" fontAlgn="base">
              <a:buNone/>
            </a:pPr>
            <a:r>
              <a:rPr lang="en-US" b="1" dirty="0" smtClean="0"/>
              <a:t>of the </a:t>
            </a:r>
            <a:r>
              <a:rPr lang="en-US" b="1" i="1" dirty="0" smtClean="0"/>
              <a:t>sides</a:t>
            </a:r>
            <a:r>
              <a:rPr lang="en-US" b="1" dirty="0" smtClean="0"/>
              <a:t> as well as the vertex angles.</a:t>
            </a:r>
          </a:p>
          <a:p>
            <a:pPr algn="ctr" rtl="0" fontAlgn="base">
              <a:buNone/>
            </a:pPr>
            <a:endParaRPr lang="en-US" b="1" dirty="0" smtClean="0"/>
          </a:p>
          <a:p>
            <a:pPr algn="ctr" rtl="0" fontAlgn="base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Right spherical triangles</a:t>
            </a:r>
          </a:p>
          <a:p>
            <a:pPr algn="ctr" rtl="0" fontAlgn="base">
              <a:buNone/>
            </a:pPr>
            <a:endParaRPr lang="en-US" b="1" u="sng" dirty="0" smtClean="0">
              <a:solidFill>
                <a:srgbClr val="0070C0"/>
              </a:solidFill>
            </a:endParaRPr>
          </a:p>
          <a:p>
            <a:pPr algn="ctr" rtl="0" fontAlgn="base">
              <a:buNone/>
            </a:pPr>
            <a:r>
              <a:rPr lang="en-US" b="1" dirty="0" smtClean="0"/>
              <a:t>For this section, assume the angle γ = 90°, i.e. we have a </a:t>
            </a:r>
          </a:p>
          <a:p>
            <a:pPr algn="ctr" rtl="0" fontAlgn="base">
              <a:buNone/>
            </a:pPr>
            <a:r>
              <a:rPr lang="en-US" b="1" dirty="0" smtClean="0"/>
              <a:t>spherical right triangle. Then the following identities hold </a:t>
            </a:r>
          </a:p>
          <a:p>
            <a:pPr algn="ctr" rtl="0" fontAlgn="base">
              <a:buNone/>
            </a:pPr>
            <a:r>
              <a:rPr lang="en-US" b="1" dirty="0" smtClean="0"/>
              <a:t>Napier’s sine and cosine rule:</a:t>
            </a:r>
          </a:p>
          <a:p>
            <a:pPr algn="ctr" rtl="0" fontAlgn="base">
              <a:buNone/>
            </a:pPr>
            <a:r>
              <a:rPr lang="en-US" b="1" dirty="0" smtClean="0"/>
              <a:t>sin </a:t>
            </a:r>
            <a:r>
              <a:rPr lang="en-US" b="1" i="1" dirty="0" smtClean="0"/>
              <a:t>a</a:t>
            </a:r>
            <a:r>
              <a:rPr lang="en-US" b="1" dirty="0" smtClean="0"/>
              <a:t> = sin α sin </a:t>
            </a:r>
            <a:r>
              <a:rPr lang="en-US" b="1" i="1" dirty="0" smtClean="0"/>
              <a:t>c</a:t>
            </a:r>
            <a:r>
              <a:rPr lang="en-US" b="1" dirty="0" smtClean="0"/>
              <a:t> = tan </a:t>
            </a:r>
            <a:r>
              <a:rPr lang="en-US" b="1" i="1" dirty="0" smtClean="0"/>
              <a:t>b</a:t>
            </a:r>
            <a:r>
              <a:rPr lang="en-US" b="1" dirty="0" smtClean="0"/>
              <a:t> cot β</a:t>
            </a:r>
          </a:p>
          <a:p>
            <a:pPr algn="ctr" rtl="0" fontAlgn="base">
              <a:buNone/>
            </a:pPr>
            <a:r>
              <a:rPr lang="en-US" b="1" dirty="0" smtClean="0"/>
              <a:t>sin </a:t>
            </a:r>
            <a:r>
              <a:rPr lang="en-US" b="1" i="1" dirty="0" smtClean="0"/>
              <a:t>b</a:t>
            </a:r>
            <a:r>
              <a:rPr lang="en-US" b="1" dirty="0" smtClean="0"/>
              <a:t> = sin β sin </a:t>
            </a:r>
            <a:r>
              <a:rPr lang="en-US" b="1" i="1" dirty="0" smtClean="0"/>
              <a:t>c</a:t>
            </a:r>
            <a:r>
              <a:rPr lang="en-US" b="1" dirty="0" smtClean="0"/>
              <a:t> = tan </a:t>
            </a:r>
            <a:r>
              <a:rPr lang="en-US" b="1" i="1" dirty="0" smtClean="0"/>
              <a:t>a</a:t>
            </a:r>
            <a:r>
              <a:rPr lang="en-US" b="1" dirty="0" smtClean="0"/>
              <a:t> cot α</a:t>
            </a:r>
          </a:p>
          <a:p>
            <a:pPr algn="ctr" rtl="0" fontAlgn="base">
              <a:buNone/>
            </a:pPr>
            <a:r>
              <a:rPr lang="en-US" b="1" dirty="0" err="1" smtClean="0"/>
              <a:t>cos</a:t>
            </a:r>
            <a:r>
              <a:rPr lang="en-US" b="1" dirty="0" smtClean="0"/>
              <a:t> α = </a:t>
            </a:r>
            <a:r>
              <a:rPr lang="en-US" b="1" dirty="0" err="1" smtClean="0"/>
              <a:t>cos</a:t>
            </a:r>
            <a:r>
              <a:rPr lang="en-US" b="1" dirty="0" smtClean="0"/>
              <a:t> </a:t>
            </a:r>
            <a:r>
              <a:rPr lang="en-US" b="1" i="1" dirty="0" smtClean="0"/>
              <a:t>a</a:t>
            </a:r>
            <a:r>
              <a:rPr lang="en-US" b="1" dirty="0" smtClean="0"/>
              <a:t> sin β = tan </a:t>
            </a:r>
            <a:r>
              <a:rPr lang="en-US" b="1" i="1" dirty="0" smtClean="0"/>
              <a:t>b</a:t>
            </a:r>
            <a:r>
              <a:rPr lang="en-US" b="1" dirty="0" smtClean="0"/>
              <a:t> cot </a:t>
            </a:r>
            <a:r>
              <a:rPr lang="en-US" b="1" i="1" dirty="0" smtClean="0"/>
              <a:t>c</a:t>
            </a:r>
            <a:endParaRPr lang="en-US" b="1" dirty="0" smtClean="0"/>
          </a:p>
          <a:p>
            <a:pPr algn="ctr" rtl="0" fontAlgn="base">
              <a:buNone/>
            </a:pPr>
            <a:r>
              <a:rPr lang="en-US" b="1" dirty="0" err="1" smtClean="0"/>
              <a:t>cos</a:t>
            </a:r>
            <a:r>
              <a:rPr lang="en-US" b="1" dirty="0" smtClean="0"/>
              <a:t> β = </a:t>
            </a:r>
            <a:r>
              <a:rPr lang="en-US" b="1" dirty="0" err="1" smtClean="0"/>
              <a:t>cos</a:t>
            </a:r>
            <a:r>
              <a:rPr lang="en-US" b="1" dirty="0" smtClean="0"/>
              <a:t> </a:t>
            </a:r>
            <a:r>
              <a:rPr lang="en-US" b="1" i="1" dirty="0" smtClean="0"/>
              <a:t>b</a:t>
            </a:r>
            <a:r>
              <a:rPr lang="en-US" b="1" dirty="0" smtClean="0"/>
              <a:t> sin α = tan </a:t>
            </a:r>
            <a:r>
              <a:rPr lang="en-US" b="1" i="1" dirty="0" smtClean="0"/>
              <a:t>a</a:t>
            </a:r>
            <a:r>
              <a:rPr lang="en-US" b="1" dirty="0" smtClean="0"/>
              <a:t> cot </a:t>
            </a:r>
            <a:r>
              <a:rPr lang="en-US" b="1" i="1" dirty="0" smtClean="0"/>
              <a:t>c</a:t>
            </a:r>
            <a:endParaRPr lang="en-US" b="1" dirty="0" smtClean="0"/>
          </a:p>
          <a:p>
            <a:pPr algn="ctr" rtl="0" fontAlgn="base">
              <a:buNone/>
            </a:pPr>
            <a:r>
              <a:rPr lang="en-US" b="1" dirty="0" err="1" smtClean="0"/>
              <a:t>cos</a:t>
            </a:r>
            <a:r>
              <a:rPr lang="en-US" b="1" dirty="0" smtClean="0"/>
              <a:t> </a:t>
            </a:r>
            <a:r>
              <a:rPr lang="en-US" b="1" i="1" dirty="0" smtClean="0"/>
              <a:t>c</a:t>
            </a:r>
            <a:r>
              <a:rPr lang="en-US" b="1" dirty="0" smtClean="0"/>
              <a:t> = cot α cot β = </a:t>
            </a:r>
            <a:r>
              <a:rPr lang="en-US" b="1" dirty="0" err="1" smtClean="0"/>
              <a:t>cos</a:t>
            </a:r>
            <a:r>
              <a:rPr lang="en-US" b="1" dirty="0" smtClean="0"/>
              <a:t> </a:t>
            </a:r>
            <a:r>
              <a:rPr lang="en-US" b="1" i="1" dirty="0" smtClean="0"/>
              <a:t>a</a:t>
            </a:r>
            <a:r>
              <a:rPr lang="en-US" b="1" dirty="0" smtClean="0"/>
              <a:t> </a:t>
            </a:r>
            <a:r>
              <a:rPr lang="en-US" b="1" dirty="0" err="1" smtClean="0"/>
              <a:t>cos</a:t>
            </a:r>
            <a:r>
              <a:rPr lang="en-US" b="1" dirty="0" smtClean="0"/>
              <a:t> </a:t>
            </a:r>
            <a:r>
              <a:rPr lang="en-US" b="1" i="1" dirty="0" smtClean="0"/>
              <a:t>b</a:t>
            </a:r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fontScale="62500" lnSpcReduction="20000"/>
          </a:bodyPr>
          <a:lstStyle/>
          <a:p>
            <a:pPr algn="ctr" rtl="0" fontAlgn="base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General spherical triangle</a:t>
            </a:r>
          </a:p>
          <a:p>
            <a:pPr algn="ctr" rtl="0" fontAlgn="base">
              <a:buNone/>
            </a:pPr>
            <a:r>
              <a:rPr lang="en-US" b="1" dirty="0" smtClean="0"/>
              <a:t>For this section we drop the assumption that </a:t>
            </a:r>
            <a:r>
              <a:rPr lang="el-GR" b="1" dirty="0" smtClean="0"/>
              <a:t>γ = 90°. </a:t>
            </a:r>
            <a:endParaRPr lang="en-US" b="1" dirty="0" smtClean="0"/>
          </a:p>
          <a:p>
            <a:pPr algn="ctr" rtl="0" fontAlgn="base">
              <a:buNone/>
            </a:pPr>
            <a:r>
              <a:rPr lang="en-US" b="1" dirty="0" smtClean="0"/>
              <a:t>Many identities hold. Here are a few examples:</a:t>
            </a:r>
          </a:p>
          <a:p>
            <a:pPr algn="ctr" rtl="0" fontAlgn="base">
              <a:buNone/>
            </a:pPr>
            <a:endParaRPr lang="en-US" b="1" dirty="0" smtClean="0"/>
          </a:p>
          <a:p>
            <a:pPr algn="ctr" rtl="0" fontAlgn="base">
              <a:buNone/>
            </a:pPr>
            <a:r>
              <a:rPr lang="en-US" b="1" u="sng" dirty="0" smtClean="0">
                <a:solidFill>
                  <a:srgbClr val="7030A0"/>
                </a:solidFill>
              </a:rPr>
              <a:t>Law of </a:t>
            </a:r>
            <a:r>
              <a:rPr lang="en-US" b="1" u="sng" dirty="0" err="1" smtClean="0">
                <a:solidFill>
                  <a:srgbClr val="7030A0"/>
                </a:solidFill>
              </a:rPr>
              <a:t>sines</a:t>
            </a:r>
            <a:endParaRPr lang="en-US" b="1" u="sng" dirty="0" smtClean="0">
              <a:solidFill>
                <a:srgbClr val="7030A0"/>
              </a:solidFill>
            </a:endParaRPr>
          </a:p>
          <a:p>
            <a:pPr algn="ctr" rtl="0" fontAlgn="base">
              <a:buNone/>
            </a:pPr>
            <a:r>
              <a:rPr lang="en-US" b="1" dirty="0" smtClean="0"/>
              <a:t>sin </a:t>
            </a:r>
            <a:r>
              <a:rPr lang="el-GR" b="1" dirty="0" smtClean="0"/>
              <a:t>α / </a:t>
            </a:r>
            <a:r>
              <a:rPr lang="en-US" b="1" dirty="0" smtClean="0"/>
              <a:t>sin </a:t>
            </a:r>
            <a:r>
              <a:rPr lang="en-US" b="1" i="1" dirty="0" smtClean="0"/>
              <a:t>a</a:t>
            </a:r>
            <a:r>
              <a:rPr lang="en-US" b="1" dirty="0" smtClean="0"/>
              <a:t> = sin </a:t>
            </a:r>
            <a:r>
              <a:rPr lang="el-GR" b="1" dirty="0" smtClean="0"/>
              <a:t>β / </a:t>
            </a:r>
            <a:r>
              <a:rPr lang="en-US" b="1" dirty="0" smtClean="0"/>
              <a:t>sin </a:t>
            </a:r>
            <a:r>
              <a:rPr lang="en-US" b="1" i="1" dirty="0" smtClean="0"/>
              <a:t>b</a:t>
            </a:r>
            <a:r>
              <a:rPr lang="en-US" b="1" dirty="0" smtClean="0"/>
              <a:t> = sin </a:t>
            </a:r>
            <a:r>
              <a:rPr lang="el-GR" b="1" dirty="0" smtClean="0"/>
              <a:t>γ / </a:t>
            </a:r>
            <a:r>
              <a:rPr lang="en-US" b="1" dirty="0" smtClean="0"/>
              <a:t>sin </a:t>
            </a:r>
            <a:r>
              <a:rPr lang="en-US" b="1" i="1" dirty="0" smtClean="0"/>
              <a:t>c</a:t>
            </a:r>
          </a:p>
          <a:p>
            <a:pPr algn="ctr" rtl="0" fontAlgn="base">
              <a:buNone/>
            </a:pPr>
            <a:endParaRPr lang="en-US" b="1" dirty="0" smtClean="0"/>
          </a:p>
          <a:p>
            <a:pPr algn="ctr" rtl="0" fontAlgn="base">
              <a:buNone/>
            </a:pPr>
            <a:r>
              <a:rPr lang="en-US" b="1" u="sng" dirty="0" smtClean="0">
                <a:solidFill>
                  <a:srgbClr val="7030A0"/>
                </a:solidFill>
              </a:rPr>
              <a:t>Law of cosines</a:t>
            </a:r>
          </a:p>
          <a:p>
            <a:pPr algn="ctr" rtl="0" fontAlgn="base">
              <a:buNone/>
            </a:pPr>
            <a:r>
              <a:rPr lang="en-US" b="1" dirty="0" err="1" smtClean="0"/>
              <a:t>cos</a:t>
            </a:r>
            <a:r>
              <a:rPr lang="en-US" b="1" dirty="0" smtClean="0"/>
              <a:t> </a:t>
            </a:r>
            <a:r>
              <a:rPr lang="en-US" b="1" i="1" dirty="0" smtClean="0"/>
              <a:t>a</a:t>
            </a:r>
            <a:r>
              <a:rPr lang="en-US" b="1" dirty="0" smtClean="0"/>
              <a:t> = </a:t>
            </a:r>
            <a:r>
              <a:rPr lang="en-US" b="1" dirty="0" err="1" smtClean="0"/>
              <a:t>cos</a:t>
            </a:r>
            <a:r>
              <a:rPr lang="en-US" b="1" dirty="0" smtClean="0"/>
              <a:t> </a:t>
            </a:r>
            <a:r>
              <a:rPr lang="en-US" b="1" i="1" dirty="0" smtClean="0"/>
              <a:t>b</a:t>
            </a:r>
            <a:r>
              <a:rPr lang="en-US" b="1" dirty="0" smtClean="0"/>
              <a:t> </a:t>
            </a:r>
            <a:r>
              <a:rPr lang="en-US" b="1" dirty="0" err="1" smtClean="0"/>
              <a:t>cos</a:t>
            </a:r>
            <a:r>
              <a:rPr lang="en-US" b="1" dirty="0" smtClean="0"/>
              <a:t> </a:t>
            </a:r>
            <a:r>
              <a:rPr lang="en-US" b="1" i="1" dirty="0" smtClean="0"/>
              <a:t>c</a:t>
            </a:r>
            <a:r>
              <a:rPr lang="en-US" b="1" dirty="0" smtClean="0"/>
              <a:t> + sin </a:t>
            </a:r>
            <a:r>
              <a:rPr lang="en-US" b="1" i="1" dirty="0" smtClean="0"/>
              <a:t>b</a:t>
            </a:r>
            <a:r>
              <a:rPr lang="en-US" b="1" dirty="0" smtClean="0"/>
              <a:t> sin </a:t>
            </a:r>
            <a:r>
              <a:rPr lang="en-US" b="1" i="1" dirty="0" smtClean="0"/>
              <a:t>c</a:t>
            </a:r>
            <a:r>
              <a:rPr lang="en-US" b="1" dirty="0" smtClean="0"/>
              <a:t> </a:t>
            </a:r>
            <a:r>
              <a:rPr lang="en-US" b="1" dirty="0" err="1" smtClean="0"/>
              <a:t>cos</a:t>
            </a:r>
            <a:r>
              <a:rPr lang="en-US" b="1" dirty="0" smtClean="0"/>
              <a:t> </a:t>
            </a:r>
            <a:r>
              <a:rPr lang="el-GR" b="1" dirty="0" smtClean="0"/>
              <a:t>α</a:t>
            </a:r>
          </a:p>
          <a:p>
            <a:pPr algn="ctr" rtl="0" fontAlgn="base">
              <a:buNone/>
            </a:pPr>
            <a:r>
              <a:rPr lang="en-US" b="1" dirty="0" err="1" smtClean="0"/>
              <a:t>cos</a:t>
            </a:r>
            <a:r>
              <a:rPr lang="en-US" b="1" dirty="0" smtClean="0"/>
              <a:t> </a:t>
            </a:r>
            <a:r>
              <a:rPr lang="el-GR" b="1" dirty="0" smtClean="0"/>
              <a:t>α = -</a:t>
            </a:r>
            <a:r>
              <a:rPr lang="en-US" b="1" dirty="0" err="1" smtClean="0"/>
              <a:t>cos</a:t>
            </a:r>
            <a:r>
              <a:rPr lang="en-US" b="1" dirty="0" smtClean="0"/>
              <a:t> </a:t>
            </a:r>
            <a:r>
              <a:rPr lang="el-GR" b="1" dirty="0" smtClean="0"/>
              <a:t>β </a:t>
            </a:r>
            <a:r>
              <a:rPr lang="en-US" b="1" dirty="0" err="1" smtClean="0"/>
              <a:t>cos</a:t>
            </a:r>
            <a:r>
              <a:rPr lang="en-US" b="1" dirty="0" smtClean="0"/>
              <a:t> </a:t>
            </a:r>
            <a:r>
              <a:rPr lang="el-GR" b="1" dirty="0" smtClean="0"/>
              <a:t>γ + </a:t>
            </a:r>
            <a:r>
              <a:rPr lang="en-US" b="1" dirty="0" smtClean="0"/>
              <a:t>sin </a:t>
            </a:r>
            <a:r>
              <a:rPr lang="el-GR" b="1" dirty="0" smtClean="0"/>
              <a:t>β </a:t>
            </a:r>
            <a:r>
              <a:rPr lang="en-US" b="1" dirty="0" smtClean="0"/>
              <a:t>sin </a:t>
            </a:r>
            <a:r>
              <a:rPr lang="el-GR" b="1" dirty="0" smtClean="0"/>
              <a:t>γ </a:t>
            </a:r>
            <a:r>
              <a:rPr lang="en-US" b="1" dirty="0" err="1" smtClean="0"/>
              <a:t>cos</a:t>
            </a:r>
            <a:r>
              <a:rPr lang="en-US" b="1" dirty="0" smtClean="0"/>
              <a:t> </a:t>
            </a:r>
            <a:r>
              <a:rPr lang="en-US" b="1" i="1" dirty="0" smtClean="0"/>
              <a:t>a</a:t>
            </a:r>
            <a:endParaRPr lang="en-US" b="1" dirty="0" smtClean="0"/>
          </a:p>
          <a:p>
            <a:pPr algn="ctr" rtl="0" fontAlgn="base">
              <a:buNone/>
            </a:pPr>
            <a:endParaRPr lang="en-US" b="1" dirty="0" smtClean="0"/>
          </a:p>
          <a:p>
            <a:pPr algn="ctr" rtl="0" fontAlgn="base">
              <a:buNone/>
            </a:pPr>
            <a:r>
              <a:rPr lang="en-US" b="1" u="sng" dirty="0" smtClean="0">
                <a:solidFill>
                  <a:srgbClr val="7030A0"/>
                </a:solidFill>
              </a:rPr>
              <a:t>Tangents</a:t>
            </a:r>
          </a:p>
          <a:p>
            <a:pPr algn="ctr" rtl="0" fontAlgn="base">
              <a:buNone/>
            </a:pPr>
            <a:r>
              <a:rPr lang="en-US" b="1" dirty="0" smtClean="0"/>
              <a:t>Let </a:t>
            </a:r>
            <a:r>
              <a:rPr lang="en-US" b="1" i="1" dirty="0" smtClean="0"/>
              <a:t>s</a:t>
            </a:r>
            <a:r>
              <a:rPr lang="en-US" b="1" dirty="0" smtClean="0"/>
              <a:t> = (</a:t>
            </a:r>
            <a:r>
              <a:rPr lang="en-US" b="1" i="1" dirty="0" smtClean="0"/>
              <a:t>a</a:t>
            </a:r>
            <a:r>
              <a:rPr lang="en-US" b="1" dirty="0" smtClean="0"/>
              <a:t> + </a:t>
            </a:r>
            <a:r>
              <a:rPr lang="en-US" b="1" i="1" dirty="0" smtClean="0"/>
              <a:t>b</a:t>
            </a:r>
            <a:r>
              <a:rPr lang="en-US" b="1" dirty="0" smtClean="0"/>
              <a:t> + </a:t>
            </a:r>
            <a:r>
              <a:rPr lang="en-US" b="1" i="1" dirty="0" smtClean="0"/>
              <a:t>c</a:t>
            </a:r>
            <a:r>
              <a:rPr lang="en-US" b="1" dirty="0" smtClean="0"/>
              <a:t>)/2 and let </a:t>
            </a:r>
            <a:r>
              <a:rPr lang="el-GR" b="1" dirty="0" smtClean="0"/>
              <a:t>σ = (α + β + γ)/2. </a:t>
            </a:r>
            <a:r>
              <a:rPr lang="en-US" b="1" dirty="0" smtClean="0"/>
              <a:t>The following formulas </a:t>
            </a:r>
          </a:p>
          <a:p>
            <a:pPr algn="ctr" rtl="0" fontAlgn="base">
              <a:buNone/>
            </a:pPr>
            <a:r>
              <a:rPr lang="en-US" b="1" dirty="0" smtClean="0"/>
              <a:t>can used to solve for a vertex angle from knowing the side arcs or </a:t>
            </a:r>
          </a:p>
          <a:p>
            <a:pPr algn="ctr" rtl="0" fontAlgn="base">
              <a:buNone/>
            </a:pPr>
            <a:r>
              <a:rPr lang="en-US" b="1" dirty="0" smtClean="0"/>
              <a:t>solve for a side arc from knowing the vertex angle:</a:t>
            </a:r>
          </a:p>
          <a:p>
            <a:pPr algn="ctr" rtl="0" fontAlgn="base">
              <a:buNone/>
            </a:pPr>
            <a:endParaRPr lang="en-US" b="1" dirty="0" smtClean="0"/>
          </a:p>
          <a:p>
            <a:pPr algn="ctr" rtl="0" fontAlgn="base">
              <a:buNone/>
            </a:pPr>
            <a:r>
              <a:rPr lang="en-US" b="1" dirty="0" smtClean="0"/>
              <a:t>tan (</a:t>
            </a:r>
            <a:r>
              <a:rPr lang="el-GR" b="1" dirty="0" smtClean="0"/>
              <a:t>α/2) = √( </a:t>
            </a:r>
            <a:r>
              <a:rPr lang="en-US" b="1" dirty="0" smtClean="0"/>
              <a:t>sin(</a:t>
            </a:r>
            <a:r>
              <a:rPr lang="en-US" b="1" i="1" dirty="0" smtClean="0"/>
              <a:t>s</a:t>
            </a:r>
            <a:r>
              <a:rPr lang="en-US" b="1" dirty="0" smtClean="0"/>
              <a:t>–</a:t>
            </a:r>
            <a:r>
              <a:rPr lang="en-US" b="1" i="1" dirty="0" smtClean="0"/>
              <a:t>b</a:t>
            </a:r>
            <a:r>
              <a:rPr lang="en-US" b="1" dirty="0" smtClean="0"/>
              <a:t>) sin(</a:t>
            </a:r>
            <a:r>
              <a:rPr lang="en-US" b="1" i="1" dirty="0" smtClean="0"/>
              <a:t>s</a:t>
            </a:r>
            <a:r>
              <a:rPr lang="en-US" b="1" dirty="0" smtClean="0"/>
              <a:t>–</a:t>
            </a:r>
            <a:r>
              <a:rPr lang="en-US" b="1" i="1" dirty="0" smtClean="0"/>
              <a:t>c</a:t>
            </a:r>
            <a:r>
              <a:rPr lang="en-US" b="1" dirty="0" smtClean="0"/>
              <a:t>) / sin </a:t>
            </a:r>
            <a:r>
              <a:rPr lang="en-US" b="1" i="1" dirty="0" smtClean="0"/>
              <a:t>s</a:t>
            </a:r>
            <a:r>
              <a:rPr lang="en-US" b="1" dirty="0" smtClean="0"/>
              <a:t> sin(</a:t>
            </a:r>
            <a:r>
              <a:rPr lang="en-US" b="1" i="1" dirty="0" smtClean="0"/>
              <a:t>s</a:t>
            </a:r>
            <a:r>
              <a:rPr lang="en-US" b="1" dirty="0" smtClean="0"/>
              <a:t>–</a:t>
            </a:r>
            <a:r>
              <a:rPr lang="en-US" b="1" i="1" dirty="0" smtClean="0"/>
              <a:t>a</a:t>
            </a:r>
            <a:r>
              <a:rPr lang="en-US" b="1" dirty="0" smtClean="0"/>
              <a:t>) )</a:t>
            </a:r>
          </a:p>
          <a:p>
            <a:pPr algn="ctr" rtl="0" fontAlgn="base">
              <a:buNone/>
            </a:pPr>
            <a:endParaRPr lang="en-US" b="1" dirty="0" smtClean="0"/>
          </a:p>
          <a:p>
            <a:pPr algn="ctr" rtl="0" fontAlgn="base">
              <a:buNone/>
            </a:pPr>
            <a:r>
              <a:rPr lang="en-US" b="1" dirty="0" smtClean="0"/>
              <a:t>tan (</a:t>
            </a:r>
            <a:r>
              <a:rPr lang="en-US" b="1" i="1" dirty="0" smtClean="0"/>
              <a:t>a</a:t>
            </a:r>
            <a:r>
              <a:rPr lang="en-US" b="1" dirty="0" smtClean="0"/>
              <a:t> /2) = √( -</a:t>
            </a:r>
            <a:r>
              <a:rPr lang="en-US" b="1" dirty="0" err="1" smtClean="0"/>
              <a:t>cos</a:t>
            </a:r>
            <a:r>
              <a:rPr lang="en-US" b="1" dirty="0" smtClean="0"/>
              <a:t>(</a:t>
            </a:r>
            <a:r>
              <a:rPr lang="el-GR" b="1" dirty="0" smtClean="0"/>
              <a:t>σ) </a:t>
            </a:r>
            <a:r>
              <a:rPr lang="en-US" b="1" dirty="0" err="1" smtClean="0"/>
              <a:t>cos</a:t>
            </a:r>
            <a:r>
              <a:rPr lang="en-US" b="1" dirty="0" smtClean="0"/>
              <a:t>(</a:t>
            </a:r>
            <a:r>
              <a:rPr lang="el-GR" b="1" dirty="0" smtClean="0"/>
              <a:t>σ-α) / </a:t>
            </a:r>
            <a:r>
              <a:rPr lang="en-US" b="1" dirty="0" err="1" smtClean="0"/>
              <a:t>cos</a:t>
            </a:r>
            <a:r>
              <a:rPr lang="en-US" b="1" dirty="0" smtClean="0"/>
              <a:t>(</a:t>
            </a:r>
            <a:r>
              <a:rPr lang="el-GR" b="1" dirty="0" smtClean="0"/>
              <a:t>σ-β) </a:t>
            </a:r>
            <a:r>
              <a:rPr lang="en-US" b="1" dirty="0" err="1" smtClean="0"/>
              <a:t>cos</a:t>
            </a:r>
            <a:r>
              <a:rPr lang="en-US" b="1" dirty="0" smtClean="0"/>
              <a:t>(</a:t>
            </a:r>
            <a:r>
              <a:rPr lang="el-GR" b="1" dirty="0" smtClean="0"/>
              <a:t>σ-γ) )</a:t>
            </a:r>
          </a:p>
          <a:p>
            <a:endParaRPr lang="ar-EG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419872" y="5301208"/>
            <a:ext cx="72008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275856" y="5877272"/>
            <a:ext cx="72008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91880" y="5301208"/>
            <a:ext cx="35283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47864" y="5877272"/>
            <a:ext cx="40324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048672"/>
          </a:xfrm>
        </p:spPr>
        <p:txBody>
          <a:bodyPr>
            <a:normAutofit/>
          </a:bodyPr>
          <a:lstStyle/>
          <a:p>
            <a:pPr algn="ctr" rtl="0" fontAlgn="base">
              <a:buNone/>
            </a:pPr>
            <a:r>
              <a:rPr lang="en-US" sz="4000" b="1" u="sng" dirty="0" smtClean="0">
                <a:solidFill>
                  <a:srgbClr val="7030A0"/>
                </a:solidFill>
              </a:rPr>
              <a:t>Area</a:t>
            </a:r>
          </a:p>
          <a:p>
            <a:pPr algn="ctr" rtl="0" fontAlgn="base">
              <a:buNone/>
            </a:pPr>
            <a:r>
              <a:rPr lang="en-US" sz="2800" b="1" dirty="0" smtClean="0"/>
              <a:t>Let </a:t>
            </a:r>
            <a:r>
              <a:rPr lang="en-US" sz="2800" b="1" i="1" dirty="0" smtClean="0"/>
              <a:t>R</a:t>
            </a:r>
            <a:r>
              <a:rPr lang="en-US" sz="2800" b="1" dirty="0" smtClean="0"/>
              <a:t> be the radius of the sphere on which a triangle sides. </a:t>
            </a:r>
          </a:p>
          <a:p>
            <a:pPr algn="ctr" rtl="0" fontAlgn="base">
              <a:buNone/>
            </a:pPr>
            <a:r>
              <a:rPr lang="en-US" sz="2800" b="1" dirty="0" smtClean="0"/>
              <a:t>If angles are measured in radians area of a </a:t>
            </a:r>
          </a:p>
          <a:p>
            <a:pPr algn="ctr" rtl="0" fontAlgn="base">
              <a:buNone/>
            </a:pPr>
            <a:r>
              <a:rPr lang="en-US" sz="2800" b="1" dirty="0" smtClean="0"/>
              <a:t>triangle is simply </a:t>
            </a:r>
            <a:r>
              <a:rPr lang="en-US" sz="2800" b="1" i="1" dirty="0" smtClean="0"/>
              <a:t>=R</a:t>
            </a:r>
            <a:r>
              <a:rPr lang="en-US" sz="2800" b="1" baseline="30000" dirty="0" smtClean="0"/>
              <a:t>2 </a:t>
            </a:r>
            <a:r>
              <a:rPr lang="en-US" sz="2800" b="1" i="1" dirty="0" smtClean="0"/>
              <a:t>E</a:t>
            </a:r>
            <a:r>
              <a:rPr lang="en-US" sz="2800" b="1" dirty="0" smtClean="0"/>
              <a:t> </a:t>
            </a:r>
          </a:p>
          <a:p>
            <a:pPr algn="ctr" rtl="0" fontAlgn="base">
              <a:buNone/>
            </a:pPr>
            <a:r>
              <a:rPr lang="en-US" sz="2800" b="1" dirty="0" smtClean="0"/>
              <a:t>where </a:t>
            </a:r>
            <a:r>
              <a:rPr lang="en-US" sz="2800" b="1" i="1" dirty="0" smtClean="0"/>
              <a:t>E</a:t>
            </a:r>
            <a:r>
              <a:rPr lang="en-US" sz="2800" b="1" dirty="0" smtClean="0"/>
              <a:t> is the spherical excess. </a:t>
            </a:r>
          </a:p>
          <a:p>
            <a:pPr algn="ctr" rtl="0" fontAlgn="base">
              <a:buNone/>
            </a:pPr>
            <a:r>
              <a:rPr lang="en-US" sz="2800" b="1" dirty="0" smtClean="0"/>
              <a:t>In degrees the formula for area is: π </a:t>
            </a:r>
            <a:r>
              <a:rPr lang="en-US" sz="2800" b="1" i="1" dirty="0" smtClean="0"/>
              <a:t>R</a:t>
            </a:r>
            <a:r>
              <a:rPr lang="en-US" sz="2800" b="1" baseline="30000" dirty="0" smtClean="0"/>
              <a:t>2</a:t>
            </a:r>
            <a:r>
              <a:rPr lang="en-US" sz="2800" b="1" i="1" dirty="0" smtClean="0"/>
              <a:t>E</a:t>
            </a:r>
            <a:r>
              <a:rPr lang="en-US" sz="2800" b="1" dirty="0" smtClean="0"/>
              <a:t>/180.</a:t>
            </a:r>
          </a:p>
          <a:p>
            <a:pPr algn="ctr" rtl="0" fontAlgn="base">
              <a:buNone/>
            </a:pPr>
            <a:r>
              <a:rPr lang="en-US" sz="2800" b="1" dirty="0" smtClean="0"/>
              <a:t>In seconds area is: </a:t>
            </a:r>
            <a:r>
              <a:rPr lang="en-US" sz="2800" b="1" i="1" dirty="0" smtClean="0"/>
              <a:t>R</a:t>
            </a:r>
            <a:r>
              <a:rPr lang="en-US" sz="2800" b="1" baseline="30000" dirty="0" smtClean="0"/>
              <a:t>2 </a:t>
            </a:r>
            <a:r>
              <a:rPr lang="en-US" sz="2800" b="1" i="1" dirty="0" smtClean="0"/>
              <a:t>E sin1“</a:t>
            </a:r>
          </a:p>
          <a:p>
            <a:pPr algn="ctr" rtl="0" fontAlgn="base">
              <a:buNone/>
            </a:pPr>
            <a:endParaRPr lang="en-US" sz="2800" b="1" i="1" dirty="0" smtClean="0"/>
          </a:p>
          <a:p>
            <a:pPr algn="ctr" rtl="0" fontAlgn="base">
              <a:buNone/>
            </a:pPr>
            <a:r>
              <a:rPr lang="en-US" sz="2800" b="1" i="1" dirty="0" smtClean="0"/>
              <a:t>Area = a . b sin C/2   or</a:t>
            </a:r>
          </a:p>
          <a:p>
            <a:pPr algn="ctr" rtl="0" fontAlgn="base">
              <a:buNone/>
            </a:pPr>
            <a:r>
              <a:rPr lang="en-US" sz="2800" b="1" i="1" dirty="0" smtClean="0"/>
              <a:t>Area = c² . </a:t>
            </a:r>
            <a:r>
              <a:rPr lang="en-US" sz="2800" b="1" i="1" dirty="0" err="1" smtClean="0"/>
              <a:t>SinA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sinB</a:t>
            </a:r>
            <a:r>
              <a:rPr lang="en-US" sz="2800" b="1" i="1" dirty="0" smtClean="0"/>
              <a:t> / 2 sin (A+B)</a:t>
            </a:r>
          </a:p>
          <a:p>
            <a:pPr algn="ctr" rtl="0" fontAlgn="base">
              <a:buNone/>
            </a:pPr>
            <a:r>
              <a:rPr lang="en-US" sz="2600" b="1" i="1" dirty="0" smtClean="0"/>
              <a:t>Area = square root [tan s/2. tan (s-a)/2 . tan (s-b)/2 . tan (s-c)/2]</a:t>
            </a:r>
          </a:p>
          <a:p>
            <a:pPr algn="ctr" rtl="0" fontAlgn="base">
              <a:buNone/>
            </a:pPr>
            <a:endParaRPr lang="en-US" b="1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5694</TotalTime>
  <Words>261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Geodesy</vt:lpstr>
      <vt:lpstr>Slide 2</vt:lpstr>
      <vt:lpstr>Slide 3</vt:lpstr>
      <vt:lpstr> Spherical Excess </vt:lpstr>
      <vt:lpstr>Slide 5</vt:lpstr>
      <vt:lpstr>Slide 6</vt:lpstr>
      <vt:lpstr>Slide 7</vt:lpstr>
      <vt:lpstr>Slide 8</vt:lpstr>
      <vt:lpstr>Slide 9</vt:lpstr>
      <vt:lpstr>Auxiliary plane triangle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Geodesy</dc:title>
  <dc:creator>Dr. khaled Zaky</dc:creator>
  <cp:lastModifiedBy>Dr. khaled Zaky</cp:lastModifiedBy>
  <cp:revision>139</cp:revision>
  <dcterms:created xsi:type="dcterms:W3CDTF">2020-01-03T16:05:59Z</dcterms:created>
  <dcterms:modified xsi:type="dcterms:W3CDTF">2020-03-17T18:30:00Z</dcterms:modified>
</cp:coreProperties>
</file>